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35"/>
  </p:notesMasterIdLst>
  <p:sldIdLst>
    <p:sldId id="273" r:id="rId2"/>
    <p:sldId id="274" r:id="rId3"/>
    <p:sldId id="282" r:id="rId4"/>
    <p:sldId id="286" r:id="rId5"/>
    <p:sldId id="306" r:id="rId6"/>
    <p:sldId id="308" r:id="rId7"/>
    <p:sldId id="309" r:id="rId8"/>
    <p:sldId id="310" r:id="rId9"/>
    <p:sldId id="307" r:id="rId10"/>
    <p:sldId id="311" r:id="rId11"/>
    <p:sldId id="331" r:id="rId12"/>
    <p:sldId id="312" r:id="rId13"/>
    <p:sldId id="328" r:id="rId14"/>
    <p:sldId id="329" r:id="rId15"/>
    <p:sldId id="330" r:id="rId16"/>
    <p:sldId id="325" r:id="rId17"/>
    <p:sldId id="313" r:id="rId18"/>
    <p:sldId id="326" r:id="rId19"/>
    <p:sldId id="314" r:id="rId20"/>
    <p:sldId id="315" r:id="rId21"/>
    <p:sldId id="334" r:id="rId22"/>
    <p:sldId id="316" r:id="rId23"/>
    <p:sldId id="335" r:id="rId24"/>
    <p:sldId id="319" r:id="rId25"/>
    <p:sldId id="332" r:id="rId26"/>
    <p:sldId id="317" r:id="rId27"/>
    <p:sldId id="333" r:id="rId28"/>
    <p:sldId id="296" r:id="rId29"/>
    <p:sldId id="284" r:id="rId30"/>
    <p:sldId id="301" r:id="rId31"/>
    <p:sldId id="303" r:id="rId32"/>
    <p:sldId id="304" r:id="rId33"/>
    <p:sldId id="305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AEAEA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448" y="-7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notesMaster" Target="notesMasters/notesMaster1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theme" Target="theme/theme1.xml"/><Relationship Id="rId40" Type="http://schemas.openxmlformats.org/officeDocument/2006/relationships/tableStyles" Target="tableStyles.xml"/><Relationship Id="rId7" Type="http://schemas.openxmlformats.org/officeDocument/2006/relationships/slide" Target="slides/slide6.xml"/><Relationship Id="rId36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viewProps" Target="viewProps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BF491-22BD-4E1B-8C9F-6452A8433F08}" type="datetimeFigureOut">
              <a:rPr lang="en-US" smtClean="0"/>
              <a:pPr/>
              <a:t>9/1/13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4B103-670D-461D-A140-FD1669ADF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CE5C-35A6-4CBE-BEBA-80E092A828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8092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828092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95C71-981B-47E3-B65D-1F6720F510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43203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43203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C932C-5426-4E7B-9804-90820C0A78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558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558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04248" y="5877272"/>
            <a:ext cx="549424" cy="576064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298A3-2281-4EF1-989D-80DD8D06C7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66544-9597-4B1C-8F2B-A292FAF912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32240" y="5877272"/>
            <a:ext cx="549424" cy="576064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28974-CFE9-48D9-9F0D-16022E397E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46020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2981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32240" y="5877272"/>
            <a:ext cx="549424" cy="576064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20DF1-4FDC-4106-8C83-C4CBD73B02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04813"/>
            <a:ext cx="8229600" cy="6477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12875"/>
            <a:ext cx="4038600" cy="43203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43203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32240" y="5877272"/>
            <a:ext cx="549424" cy="576064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FEA7E-3496-4959-ACC7-5EC9BF6661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332656"/>
            <a:ext cx="8229600" cy="93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2875"/>
            <a:ext cx="8229600" cy="4248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err="1" smtClean="0"/>
              <a:t>Click</a:t>
            </a:r>
            <a:r>
              <a:rPr lang="ru-RU" dirty="0" smtClean="0"/>
              <a:t> to </a:t>
            </a:r>
            <a:r>
              <a:rPr lang="ru-RU" dirty="0" err="1" smtClean="0"/>
              <a:t>edit</a:t>
            </a:r>
            <a:r>
              <a:rPr lang="ru-RU" dirty="0" smtClean="0"/>
              <a:t> </a:t>
            </a:r>
            <a:r>
              <a:rPr lang="ru-RU" dirty="0" err="1" smtClean="0"/>
              <a:t>Master</a:t>
            </a:r>
            <a:r>
              <a:rPr lang="ru-RU" dirty="0" smtClean="0"/>
              <a:t> </a:t>
            </a:r>
            <a:r>
              <a:rPr lang="ru-RU" dirty="0" err="1" smtClean="0"/>
              <a:t>text</a:t>
            </a:r>
            <a:r>
              <a:rPr lang="ru-RU" dirty="0" smtClean="0"/>
              <a:t> </a:t>
            </a:r>
            <a:r>
              <a:rPr lang="ru-RU" dirty="0" err="1" smtClean="0"/>
              <a:t>styles</a:t>
            </a:r>
            <a:endParaRPr lang="ru-RU" dirty="0" smtClean="0"/>
          </a:p>
          <a:p>
            <a:pPr lvl="1"/>
            <a:r>
              <a:rPr lang="ru-RU" dirty="0" err="1" smtClean="0"/>
              <a:t>Second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  <a:p>
            <a:pPr lvl="2"/>
            <a:r>
              <a:rPr lang="ru-RU" dirty="0" err="1" smtClean="0"/>
              <a:t>Third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  <a:p>
            <a:pPr lvl="3"/>
            <a:r>
              <a:rPr lang="ru-RU" dirty="0" err="1" smtClean="0"/>
              <a:t>Fourth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  <a:p>
            <a:pPr lvl="4"/>
            <a:r>
              <a:rPr lang="ru-RU" dirty="0" err="1" smtClean="0"/>
              <a:t>Fifth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2240" y="5805264"/>
            <a:ext cx="54942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000" smtClean="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CD5E7E0-810C-4B9F-922D-54076A94C76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</p:sldLayoutIdLst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C000"/>
          </a:solidFill>
          <a:latin typeface="Century Gothic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5C71-981B-47E3-B65D-1F6720F51093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427984" y="332656"/>
            <a:ext cx="4269160" cy="935955"/>
          </a:xfrm>
        </p:spPr>
        <p:txBody>
          <a:bodyPr/>
          <a:lstStyle/>
          <a:p>
            <a:pPr algn="r"/>
            <a:r>
              <a:rPr lang="ru-RU" sz="4400" dirty="0" smtClean="0"/>
              <a:t>ДЕРЕВО</a:t>
            </a:r>
            <a:endParaRPr lang="en-US" sz="4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004048" y="1412875"/>
            <a:ext cx="3682752" cy="2160141"/>
          </a:xfrm>
        </p:spPr>
        <p:txBody>
          <a:bodyPr/>
          <a:lstStyle/>
          <a:p>
            <a:r>
              <a:rPr lang="ru-RU" sz="2800" dirty="0" smtClean="0"/>
              <a:t>Что вы представляете себе, когда слышите слово «дерево»?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0C932C-5426-4E7B-9804-90820C0A78F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pic>
        <p:nvPicPr>
          <p:cNvPr id="8" name="Content Placeholder 6" descr="Tree-with-Roots.gif"/>
          <p:cNvPicPr>
            <a:picLocks noChangeAspect="1"/>
          </p:cNvPicPr>
          <p:nvPr/>
        </p:nvPicPr>
        <p:blipFill>
          <a:blip r:embed="rId2" cstate="print"/>
          <a:srcRect b="41992"/>
          <a:stretch>
            <a:fillRect/>
          </a:stretch>
        </p:blipFill>
        <p:spPr bwMode="auto">
          <a:xfrm>
            <a:off x="179512" y="548680"/>
            <a:ext cx="485429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6" descr="Tree-with-Roots.gif"/>
          <p:cNvPicPr>
            <a:picLocks noChangeAspect="1"/>
          </p:cNvPicPr>
          <p:nvPr/>
        </p:nvPicPr>
        <p:blipFill>
          <a:blip r:embed="rId2" cstate="print"/>
          <a:srcRect t="60028"/>
          <a:stretch>
            <a:fillRect/>
          </a:stretch>
        </p:blipFill>
        <p:spPr bwMode="auto">
          <a:xfrm>
            <a:off x="323528" y="3933056"/>
            <a:ext cx="4641981" cy="2230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6"/>
          <p:cNvSpPr txBox="1">
            <a:spLocks/>
          </p:cNvSpPr>
          <p:nvPr/>
        </p:nvSpPr>
        <p:spPr bwMode="auto">
          <a:xfrm>
            <a:off x="5220072" y="3717032"/>
            <a:ext cx="3682752" cy="15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Кто из нас представил себе корни</a:t>
            </a:r>
            <a:r>
              <a:rPr kumimoji="0" lang="ru-RU" sz="28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дерева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ru-RU" sz="2400" baseline="30000" dirty="0" smtClean="0"/>
              <a:t>1:1</a:t>
            </a:r>
            <a:r>
              <a:rPr lang="ru-RU" sz="2400" dirty="0" smtClean="0"/>
              <a:t> Блажен, кто советам нечестивых не последовал,</a:t>
            </a:r>
            <a:r>
              <a:rPr lang="en-US" sz="2400" dirty="0" smtClean="0"/>
              <a:t> </a:t>
            </a:r>
            <a:r>
              <a:rPr lang="ru-RU" sz="2400" dirty="0" smtClean="0"/>
              <a:t>и на путь грешников не вступил,</a:t>
            </a:r>
            <a:r>
              <a:rPr lang="en-US" sz="2400" dirty="0" smtClean="0"/>
              <a:t> </a:t>
            </a:r>
            <a:r>
              <a:rPr lang="ru-RU" sz="2400" dirty="0" smtClean="0"/>
              <a:t>и среди хулителей* не сидит,</a:t>
            </a:r>
            <a:r>
              <a:rPr lang="en-US" sz="2400" dirty="0" smtClean="0"/>
              <a:t> </a:t>
            </a:r>
            <a:r>
              <a:rPr lang="ru-RU" sz="2400" baseline="30000" dirty="0" smtClean="0"/>
              <a:t>2</a:t>
            </a:r>
            <a:r>
              <a:rPr lang="ru-RU" sz="2400" dirty="0" smtClean="0"/>
              <a:t> кто Закону Господа верен,</a:t>
            </a:r>
            <a:r>
              <a:rPr lang="en-US" sz="2400" dirty="0" smtClean="0"/>
              <a:t> </a:t>
            </a:r>
            <a:r>
              <a:rPr lang="ru-RU" sz="2400" dirty="0" smtClean="0"/>
              <a:t>повторяет его день и ночь.</a:t>
            </a:r>
            <a:r>
              <a:rPr lang="en-US" sz="2400" dirty="0" smtClean="0"/>
              <a:t> </a:t>
            </a:r>
            <a:r>
              <a:rPr lang="ru-RU" sz="2400" baseline="30000" dirty="0" smtClean="0"/>
              <a:t>3</a:t>
            </a:r>
            <a:r>
              <a:rPr lang="ru-RU" sz="2400" dirty="0" smtClean="0"/>
              <a:t> Он — как дерево, посаженное у воды,</a:t>
            </a:r>
            <a:r>
              <a:rPr lang="en-US" sz="2400" dirty="0" smtClean="0"/>
              <a:t> </a:t>
            </a:r>
            <a:r>
              <a:rPr lang="ru-RU" sz="2400" dirty="0" smtClean="0"/>
              <a:t>чьи плоды созревают в срок</a:t>
            </a:r>
            <a:r>
              <a:rPr lang="en-US" sz="2400" dirty="0" smtClean="0"/>
              <a:t> </a:t>
            </a:r>
            <a:r>
              <a:rPr lang="ru-RU" sz="2400" dirty="0" smtClean="0"/>
              <a:t>и чьи листья не увядают.</a:t>
            </a:r>
            <a:r>
              <a:rPr lang="en-US" sz="2400" dirty="0" smtClean="0"/>
              <a:t> </a:t>
            </a:r>
            <a:r>
              <a:rPr lang="ru-RU" sz="2400" dirty="0" smtClean="0"/>
              <a:t>За что ни взялся — все идет на лад!</a:t>
            </a:r>
            <a:endParaRPr lang="en-US" sz="2400" dirty="0" smtClean="0"/>
          </a:p>
          <a:p>
            <a:pPr marL="0" indent="0">
              <a:buNone/>
            </a:pPr>
            <a:r>
              <a:rPr lang="ru-RU" sz="2400" baseline="30000" dirty="0" smtClean="0"/>
              <a:t>4</a:t>
            </a:r>
            <a:r>
              <a:rPr lang="ru-RU" sz="2400" dirty="0" smtClean="0"/>
              <a:t> Не таков удел нечестивых:</a:t>
            </a:r>
            <a:r>
              <a:rPr lang="en-US" sz="2400" dirty="0" smtClean="0"/>
              <a:t> </a:t>
            </a:r>
            <a:r>
              <a:rPr lang="ru-RU" sz="2400" dirty="0" smtClean="0"/>
              <a:t>они — мякина, гонимая ветром,</a:t>
            </a:r>
            <a:r>
              <a:rPr lang="en-US" sz="2400" dirty="0" smtClean="0"/>
              <a:t> </a:t>
            </a:r>
            <a:r>
              <a:rPr lang="ru-RU" sz="2400" baseline="30000" dirty="0" smtClean="0"/>
              <a:t>5</a:t>
            </a:r>
            <a:r>
              <a:rPr lang="ru-RU" sz="2400" dirty="0" smtClean="0"/>
              <a:t> нечестивым не устоять на суде,</a:t>
            </a:r>
            <a:r>
              <a:rPr lang="en-US" sz="2400" dirty="0" smtClean="0"/>
              <a:t> </a:t>
            </a:r>
            <a:r>
              <a:rPr lang="ru-RU" sz="2400" dirty="0" smtClean="0"/>
              <a:t>грешным — в собрании праведных!</a:t>
            </a:r>
            <a:endParaRPr lang="en-US" sz="2400" dirty="0" smtClean="0"/>
          </a:p>
          <a:p>
            <a:pPr marL="0" indent="0">
              <a:buNone/>
            </a:pPr>
            <a:r>
              <a:rPr lang="ru-RU" sz="2400" baseline="30000" dirty="0" smtClean="0"/>
              <a:t>6</a:t>
            </a:r>
            <a:r>
              <a:rPr lang="ru-RU" sz="2400" dirty="0" smtClean="0"/>
              <a:t> За путем праведных смотрит Господь</a:t>
            </a:r>
            <a:r>
              <a:rPr lang="en-US" sz="2400" dirty="0" smtClean="0"/>
              <a:t> </a:t>
            </a:r>
            <a:r>
              <a:rPr lang="ru-RU" sz="2400" dirty="0" smtClean="0"/>
              <a:t>а путь нечестивых — гибель.</a:t>
            </a:r>
            <a:endParaRPr lang="en-US" sz="2400" dirty="0" smtClean="0"/>
          </a:p>
          <a:p>
            <a:pPr marL="0" indent="0" algn="r">
              <a:buNone/>
            </a:pPr>
            <a:r>
              <a:rPr lang="ru-RU" sz="2000" dirty="0" smtClean="0"/>
              <a:t>Псалом 1</a:t>
            </a:r>
          </a:p>
          <a:p>
            <a:pPr marL="0" indent="0" algn="r">
              <a:buNone/>
            </a:pPr>
            <a:r>
              <a:rPr lang="ru-RU" sz="2000" i="1" dirty="0" smtClean="0"/>
              <a:t>Современный перевод Российского Библейского общества</a:t>
            </a:r>
            <a:endParaRPr lang="en-US" sz="20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512168"/>
          </a:xfrm>
        </p:spPr>
        <p:txBody>
          <a:bodyPr/>
          <a:lstStyle/>
          <a:p>
            <a:r>
              <a:rPr lang="ru-RU" dirty="0" smtClean="0"/>
              <a:t>КОРНИ – ЭТО РАЗНИЦА МЕЖДУ ПРАВЕДНОЙ И НЕПРАВЕДНОЙ ЖИЗНЬЮ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600400"/>
          </a:xfrm>
        </p:spPr>
        <p:txBody>
          <a:bodyPr/>
          <a:lstStyle/>
          <a:p>
            <a:r>
              <a:rPr lang="ru-RU" sz="2800" baseline="30000" dirty="0" smtClean="0">
                <a:solidFill>
                  <a:schemeClr val="bg1">
                    <a:lumMod val="85000"/>
                  </a:schemeClr>
                </a:solidFill>
              </a:rPr>
              <a:t>1:3</a:t>
            </a:r>
            <a:r>
              <a:rPr lang="ru-RU" sz="2800" dirty="0" smtClean="0">
                <a:solidFill>
                  <a:schemeClr val="bg1">
                    <a:lumMod val="85000"/>
                  </a:schemeClr>
                </a:solidFill>
              </a:rPr>
              <a:t> Он — как </a:t>
            </a:r>
            <a:r>
              <a:rPr lang="ru-RU" sz="2800" b="1" dirty="0" smtClean="0"/>
              <a:t>дерево, посаженное у воды</a:t>
            </a:r>
            <a:r>
              <a:rPr lang="ru-RU" sz="2800" dirty="0" smtClean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bg1">
                    <a:lumMod val="85000"/>
                  </a:schemeClr>
                </a:solidFill>
              </a:rPr>
              <a:t>чьи плоды созревают в срок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bg1">
                    <a:lumMod val="85000"/>
                  </a:schemeClr>
                </a:solidFill>
              </a:rPr>
              <a:t>и чьи листья не увядают.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bg1">
                    <a:lumMod val="85000"/>
                  </a:schemeClr>
                </a:solidFill>
              </a:rPr>
              <a:t>За что ни взялся — все идет на лад!</a:t>
            </a:r>
          </a:p>
          <a:p>
            <a:r>
              <a:rPr lang="ru-RU" sz="2800" baseline="30000" dirty="0" smtClean="0">
                <a:solidFill>
                  <a:schemeClr val="bg1">
                    <a:lumMod val="85000"/>
                  </a:schemeClr>
                </a:solidFill>
              </a:rPr>
              <a:t>4</a:t>
            </a:r>
            <a:r>
              <a:rPr lang="ru-RU" sz="2800" dirty="0" smtClean="0">
                <a:solidFill>
                  <a:schemeClr val="bg1">
                    <a:lumMod val="85000"/>
                  </a:schemeClr>
                </a:solidFill>
              </a:rPr>
              <a:t> Не таков удел нечестивых: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u-RU" sz="2800" b="1" dirty="0" smtClean="0"/>
              <a:t>они — мякина, гонимая ветром</a:t>
            </a:r>
            <a:r>
              <a:rPr lang="ru-RU" sz="2800" dirty="0" smtClean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КОРНИ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Наши корни – это то, чему мы поклоняемся, тот набор жизненных </a:t>
            </a:r>
            <a:r>
              <a:rPr lang="ru-RU" sz="2800" dirty="0" smtClean="0"/>
              <a:t>принципов</a:t>
            </a:r>
            <a:r>
              <a:rPr lang="en-US" sz="2800" dirty="0" smtClean="0"/>
              <a:t>,</a:t>
            </a:r>
            <a:r>
              <a:rPr lang="ru-RU" sz="2800" dirty="0" smtClean="0"/>
              <a:t> </a:t>
            </a:r>
            <a:r>
              <a:rPr lang="ru-RU" sz="2800" dirty="0" smtClean="0"/>
              <a:t>в соответствии с которым мы живем, то служение, которому себя посвящаем, та община, что нас окружает.</a:t>
            </a:r>
          </a:p>
          <a:p>
            <a:r>
              <a:rPr lang="ru-RU" sz="2800" dirty="0" smtClean="0"/>
              <a:t>Именно поэтому Апостол </a:t>
            </a:r>
            <a:r>
              <a:rPr lang="ru-RU" sz="2800" dirty="0" smtClean="0"/>
              <a:t>Павел</a:t>
            </a:r>
            <a:r>
              <a:rPr lang="en-US" sz="2800" dirty="0" smtClean="0"/>
              <a:t>,</a:t>
            </a:r>
            <a:r>
              <a:rPr lang="ru-RU" sz="2800" dirty="0" smtClean="0"/>
              <a:t> </a:t>
            </a:r>
            <a:r>
              <a:rPr lang="ru-RU" sz="2800" dirty="0" smtClean="0"/>
              <a:t>обращаясь к верующим в Колоссах, использует тот же образ корней. 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400" baseline="30000" dirty="0" smtClean="0">
                <a:solidFill>
                  <a:schemeClr val="bg1">
                    <a:lumMod val="85000"/>
                  </a:schemeClr>
                </a:solidFill>
              </a:rPr>
              <a:t>2:6 </a:t>
            </a:r>
            <a:r>
              <a:rPr lang="ru-RU" sz="2400" dirty="0" smtClean="0">
                <a:solidFill>
                  <a:schemeClr val="bg1">
                    <a:lumMod val="85000"/>
                  </a:schemeClr>
                </a:solidFill>
              </a:rPr>
              <a:t>Поэтому, как вы приняли Господа Иисуса Христа, так живите в Нем, </a:t>
            </a:r>
            <a:r>
              <a:rPr lang="ru-RU" sz="2400" baseline="30000" dirty="0" smtClean="0"/>
              <a:t>7 </a:t>
            </a:r>
            <a:r>
              <a:rPr lang="ru-RU" sz="2400" b="1" dirty="0" smtClean="0"/>
              <a:t>пускайте корни и растите в Нем</a:t>
            </a:r>
            <a:r>
              <a:rPr lang="ru-RU" sz="2400" dirty="0" smtClean="0"/>
              <a:t>. </a:t>
            </a:r>
            <a:r>
              <a:rPr lang="ru-RU" sz="2400" dirty="0" smtClean="0">
                <a:solidFill>
                  <a:schemeClr val="bg1">
                    <a:lumMod val="85000"/>
                  </a:schemeClr>
                </a:solidFill>
              </a:rPr>
              <a:t>Пусть вера, которой вы были научены, набирает в вас силу, и не забывайте быть всегда благодарными. </a:t>
            </a:r>
            <a:r>
              <a:rPr lang="ru-RU" sz="2400" baseline="30000" dirty="0" smtClean="0">
                <a:solidFill>
                  <a:schemeClr val="bg1">
                    <a:lumMod val="85000"/>
                  </a:schemeClr>
                </a:solidFill>
              </a:rPr>
              <a:t>8 </a:t>
            </a:r>
            <a:r>
              <a:rPr lang="ru-RU" sz="2400" dirty="0" smtClean="0">
                <a:solidFill>
                  <a:schemeClr val="bg1">
                    <a:lumMod val="85000"/>
                  </a:schemeClr>
                </a:solidFill>
              </a:rPr>
              <a:t>Смотрите, чтобы никто не поработил вас философией и пустым обманом, основанным на человеческих традициях и на стихиях мира, а не на Христе, </a:t>
            </a:r>
            <a:r>
              <a:rPr lang="ru-RU" sz="2400" baseline="30000" dirty="0" smtClean="0">
                <a:solidFill>
                  <a:schemeClr val="bg1">
                    <a:lumMod val="85000"/>
                  </a:schemeClr>
                </a:solidFill>
              </a:rPr>
              <a:t>9 </a:t>
            </a:r>
            <a:r>
              <a:rPr lang="ru-RU" sz="2400" dirty="0" smtClean="0">
                <a:solidFill>
                  <a:schemeClr val="bg1">
                    <a:lumMod val="85000"/>
                  </a:schemeClr>
                </a:solidFill>
              </a:rPr>
              <a:t>потому что во Христе вся полнота Бога воплотилась и живет в телесной форме, </a:t>
            </a:r>
            <a:r>
              <a:rPr lang="ru-RU" sz="2400" baseline="30000" dirty="0" smtClean="0">
                <a:solidFill>
                  <a:schemeClr val="bg1">
                    <a:lumMod val="85000"/>
                  </a:schemeClr>
                </a:solidFill>
              </a:rPr>
              <a:t>10 </a:t>
            </a:r>
            <a:r>
              <a:rPr lang="ru-RU" sz="2400" dirty="0" smtClean="0">
                <a:solidFill>
                  <a:schemeClr val="bg1">
                    <a:lumMod val="85000"/>
                  </a:schemeClr>
                </a:solidFill>
              </a:rPr>
              <a:t>а вы обрели полноту во Христе, который стоит во главе всех правителей и властей. </a:t>
            </a:r>
          </a:p>
          <a:p>
            <a:pPr algn="r">
              <a:buNone/>
            </a:pPr>
            <a:r>
              <a:rPr lang="ru-RU" sz="2000" dirty="0" smtClean="0">
                <a:solidFill>
                  <a:schemeClr val="bg1">
                    <a:lumMod val="85000"/>
                  </a:schemeClr>
                </a:solidFill>
              </a:rPr>
              <a:t>Послание Колоссянам 2 глава, стихи  с 6 по 10</a:t>
            </a:r>
          </a:p>
          <a:p>
            <a:pPr algn="r">
              <a:buNone/>
            </a:pPr>
            <a:r>
              <a:rPr lang="ru-RU" sz="2000" i="1" dirty="0" smtClean="0">
                <a:solidFill>
                  <a:schemeClr val="bg1">
                    <a:lumMod val="85000"/>
                  </a:schemeClr>
                </a:solidFill>
              </a:rPr>
              <a:t>Современный перевод Международного Библейского общества</a:t>
            </a:r>
            <a:endParaRPr lang="en-US" sz="2000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ВИДИМАЯ И НЕВИДИМАЯ ЖИЗНЬ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248373"/>
          </a:xfrm>
        </p:spPr>
        <p:txBody>
          <a:bodyPr/>
          <a:lstStyle/>
          <a:p>
            <a:r>
              <a:rPr lang="ru-RU" sz="2800" dirty="0" smtClean="0"/>
              <a:t>Корни не видны глазу. Трудно разглядеть с первого взгляда убеждения человека, его веру или принципы, но именно эти вещи определяют плоды всей жизни, которые видны как раз всем. </a:t>
            </a:r>
          </a:p>
          <a:p>
            <a:r>
              <a:rPr lang="ru-RU" sz="2800" dirty="0" smtClean="0"/>
              <a:t>Мы тратим большие усилия на то, чтобы привести в порядок внешние формы, постоянно забывая, что именно наши корни, то, что незримо, определяют внешние формы.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КОРНЕВАЯ СИСТЕМА В ЖИЗНИ </a:t>
            </a:r>
            <a:br>
              <a:rPr lang="ru-RU" dirty="0" smtClean="0"/>
            </a:br>
            <a:r>
              <a:rPr lang="ru-RU" dirty="0" smtClean="0"/>
              <a:t>И В ОБЩИНЕ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Корни важны не только в жизни индивидуума, но и в жизни общины. </a:t>
            </a:r>
          </a:p>
          <a:p>
            <a:r>
              <a:rPr lang="ru-RU" sz="2800" dirty="0" smtClean="0"/>
              <a:t>У любой церкви есть свои корни</a:t>
            </a:r>
            <a:r>
              <a:rPr lang="ru-RU" sz="2800" dirty="0" smtClean="0"/>
              <a:t>.</a:t>
            </a:r>
            <a:endParaRPr lang="ru-RU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ВНУТРЕННИЕ КОРНИ ОПРЕДЕЛЯЮТ ВНЕШНИЕ ФОРМЫ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ru-RU" sz="2800" dirty="0" smtClean="0"/>
              <a:t>Поклонение формирует жизненные цели</a:t>
            </a:r>
          </a:p>
          <a:p>
            <a:r>
              <a:rPr lang="ru-RU" sz="2800" dirty="0" smtClean="0"/>
              <a:t>Евангелие формирует жизненные ориентиры</a:t>
            </a:r>
          </a:p>
          <a:p>
            <a:r>
              <a:rPr lang="ru-RU" sz="2800" dirty="0" smtClean="0"/>
              <a:t>Благовестие формирует служение</a:t>
            </a:r>
          </a:p>
          <a:p>
            <a:r>
              <a:rPr lang="ru-RU" sz="2800" dirty="0" smtClean="0"/>
              <a:t>Церковь формирует общину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368152"/>
          </a:xfrm>
        </p:spPr>
        <p:txBody>
          <a:bodyPr/>
          <a:lstStyle/>
          <a:p>
            <a:r>
              <a:rPr lang="ru-RU" sz="3600" dirty="0" smtClean="0"/>
              <a:t>УКОРЕНЕННАЯ ЖИЗНЬ НАЧИНАЕТСЯ И ЗАКАНЧИВАЕТСЯ ПРОСЛАВЛЕНИЕМ ТВОРЦА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744416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 smtClean="0"/>
              <a:t>1:1</a:t>
            </a:r>
            <a:r>
              <a:rPr lang="ru-RU" dirty="0" smtClean="0"/>
              <a:t> Блажен… </a:t>
            </a:r>
            <a:r>
              <a:rPr lang="ru-RU" baseline="30000" dirty="0" smtClean="0"/>
              <a:t>2</a:t>
            </a:r>
            <a:r>
              <a:rPr lang="ru-RU" dirty="0" smtClean="0"/>
              <a:t> кто Закону Господа верен,</a:t>
            </a:r>
            <a:r>
              <a:rPr lang="en-US" dirty="0" smtClean="0"/>
              <a:t> </a:t>
            </a:r>
            <a:r>
              <a:rPr lang="ru-RU" dirty="0" smtClean="0"/>
              <a:t>повторяет его день и ночь…. </a:t>
            </a:r>
            <a:r>
              <a:rPr lang="ru-RU" baseline="30000" dirty="0" smtClean="0"/>
              <a:t>6</a:t>
            </a:r>
            <a:r>
              <a:rPr lang="ru-RU" dirty="0" smtClean="0"/>
              <a:t> За путем праведных смотрит Господь</a:t>
            </a:r>
            <a:r>
              <a:rPr lang="en-US" dirty="0" smtClean="0"/>
              <a:t> </a:t>
            </a:r>
            <a:r>
              <a:rPr lang="ru-RU" dirty="0" smtClean="0"/>
              <a:t>а путь нечестивых — гибель.</a:t>
            </a:r>
            <a:endParaRPr lang="en-US" dirty="0" smtClean="0"/>
          </a:p>
          <a:p>
            <a:pPr marL="0" indent="0" algn="r">
              <a:buNone/>
            </a:pPr>
            <a:r>
              <a:rPr lang="ru-RU" sz="2000" dirty="0" smtClean="0"/>
              <a:t>Псалом 1</a:t>
            </a:r>
          </a:p>
          <a:p>
            <a:pPr marL="0" indent="0" algn="r">
              <a:buNone/>
            </a:pPr>
            <a:r>
              <a:rPr lang="ru-RU" sz="2000" i="1" dirty="0" smtClean="0"/>
              <a:t>Современный перевод Российского Библейского общества</a:t>
            </a:r>
            <a:endParaRPr lang="en-US" sz="200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ПОКЛОНЕНИЕ ФОРМИРУЕТ ЖИЗНЕННЫЕ ЦЕЛИ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ru-RU" sz="2800" dirty="0" smtClean="0"/>
              <a:t>ЧЕЛОВЕК: Мы не принадлежим себе, мы были созданы, чтобы поклоняться Богу.</a:t>
            </a:r>
          </a:p>
          <a:p>
            <a:r>
              <a:rPr lang="ru-RU" sz="2800" dirty="0" smtClean="0"/>
              <a:t>ИДОЛЫ: Все поклоняются чему-либо, у любого есть предмет поклонения, который формирует его жизненные цели.</a:t>
            </a:r>
          </a:p>
          <a:p>
            <a:r>
              <a:rPr lang="ru-RU" sz="2800" dirty="0" smtClean="0"/>
              <a:t>БОГ: Только Творец достоин нашего прославления и только поклонение Ему целиком заполняет наше сердце.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СОЗДАНЫ, ЧТОБЫ ПОКЛОНЯТЬСЯ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 smtClean="0">
                <a:solidFill>
                  <a:schemeClr val="bg1">
                    <a:lumMod val="85000"/>
                  </a:schemeClr>
                </a:solidFill>
              </a:rPr>
              <a:t>1:15 </a:t>
            </a:r>
            <a:r>
              <a:rPr lang="ru-RU" sz="2800" dirty="0" smtClean="0">
                <a:solidFill>
                  <a:schemeClr val="bg1">
                    <a:lumMod val="85000"/>
                  </a:schemeClr>
                </a:solidFill>
              </a:rPr>
              <a:t>Он (Христос) образ невидимого Бога, первенец всего творения. </a:t>
            </a:r>
            <a:r>
              <a:rPr lang="ru-RU" sz="2800" baseline="30000" dirty="0" smtClean="0">
                <a:solidFill>
                  <a:schemeClr val="bg1">
                    <a:lumMod val="85000"/>
                  </a:schemeClr>
                </a:solidFill>
              </a:rPr>
              <a:t>16 </a:t>
            </a:r>
            <a:r>
              <a:rPr lang="ru-RU" sz="2800" dirty="0" smtClean="0">
                <a:solidFill>
                  <a:schemeClr val="bg1">
                    <a:lumMod val="85000"/>
                  </a:schemeClr>
                </a:solidFill>
              </a:rPr>
              <a:t>Через Него было сотворено все на небе и на земле, все видимое и невидимое: будь то престолы, господства, правители или власти – все было сотворено через Него и</a:t>
            </a:r>
            <a:r>
              <a:rPr lang="ru-RU" sz="2800" dirty="0" smtClean="0"/>
              <a:t> </a:t>
            </a:r>
            <a:r>
              <a:rPr lang="ru-RU" sz="2800" b="1" dirty="0" smtClean="0"/>
              <a:t>для Него</a:t>
            </a:r>
            <a:r>
              <a:rPr lang="ru-RU" sz="2800" dirty="0" smtClean="0"/>
              <a:t>.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БОЛЬШЕ, </a:t>
            </a:r>
            <a:br>
              <a:rPr lang="ru-RU" dirty="0" smtClean="0"/>
            </a:br>
            <a:r>
              <a:rPr lang="ru-RU" dirty="0" smtClean="0"/>
              <a:t>ЧЕМ МОРСКИЕ СВИНКИ БОГА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Людям порой кажется, что мы являемся своего рода «домашними животными Бога», что Господь призван нас кормить, баловать, убирать за нами и гладить.</a:t>
            </a:r>
          </a:p>
          <a:p>
            <a:r>
              <a:rPr lang="ru-RU" sz="2400" dirty="0" smtClean="0"/>
              <a:t>Мы были созданы «для Него», в нашем сердце живет готовность и потребность поклоняться Ему.</a:t>
            </a:r>
          </a:p>
          <a:p>
            <a:r>
              <a:rPr lang="ru-RU" sz="2400" dirty="0" smtClean="0"/>
              <a:t>Но из-за нашего упорства и своеволия эту потребность мы так часто направляем на то, чтобы поклоняться «творению», а не «Творцу».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ЭВОЛЮЦИЯ ПОКЛОНЕНИЯ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Спросите у среднестатистического москвича, чему он поклоняется, и скорей </a:t>
            </a:r>
            <a:r>
              <a:rPr lang="ru-RU" sz="2400" dirty="0" smtClean="0"/>
              <a:t>всего</a:t>
            </a:r>
            <a:r>
              <a:rPr lang="en-US" sz="2400" dirty="0" smtClean="0"/>
              <a:t>,</a:t>
            </a:r>
            <a:r>
              <a:rPr lang="ru-RU" sz="2400" dirty="0" smtClean="0"/>
              <a:t> </a:t>
            </a:r>
            <a:r>
              <a:rPr lang="ru-RU" sz="2400" dirty="0" smtClean="0"/>
              <a:t>ответом вам будет молчание и непонимающий взгляд. </a:t>
            </a:r>
          </a:p>
          <a:p>
            <a:r>
              <a:rPr lang="ru-RU" sz="2400" dirty="0" smtClean="0"/>
              <a:t>Подавляющее большинство горожан в нашем мегаполисе связывает слово «поклонение» исключительно с религиозными культами. </a:t>
            </a:r>
          </a:p>
          <a:p>
            <a:r>
              <a:rPr lang="ru-RU" sz="2400" dirty="0" smtClean="0"/>
              <a:t>Мы </a:t>
            </a:r>
            <a:r>
              <a:rPr lang="ru-RU" sz="2400" dirty="0" smtClean="0"/>
              <a:t>эволюционировали </a:t>
            </a:r>
            <a:r>
              <a:rPr lang="ru-RU" sz="2400" dirty="0" smtClean="0"/>
              <a:t>и потому уже не связываем успех в той или иной сфере жизнедеятельности с древним идолом, требующим жертвоприношений. </a:t>
            </a:r>
          </a:p>
          <a:p>
            <a:r>
              <a:rPr lang="ru-RU" sz="2400" dirty="0" smtClean="0"/>
              <a:t>То, что раньше называлось «богом</a:t>
            </a:r>
            <a:r>
              <a:rPr lang="ru-RU" sz="2400" dirty="0" smtClean="0"/>
              <a:t>»</a:t>
            </a:r>
            <a:r>
              <a:rPr lang="en-US" sz="2400" dirty="0" smtClean="0"/>
              <a:t>,</a:t>
            </a:r>
            <a:r>
              <a:rPr lang="ru-RU" sz="2400" dirty="0" smtClean="0"/>
              <a:t> </a:t>
            </a:r>
            <a:r>
              <a:rPr lang="ru-RU" sz="2400" dirty="0" smtClean="0"/>
              <a:t>сегодня мы величаем «целями».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ОБЪЕКТЫ ПОКЛОНЕНИЯ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Нам нет смысла поклоняться:</a:t>
            </a:r>
          </a:p>
          <a:p>
            <a:r>
              <a:rPr lang="ru-RU" sz="2800" dirty="0" err="1" smtClean="0"/>
              <a:t>Гестии</a:t>
            </a:r>
            <a:r>
              <a:rPr lang="ru-RU" sz="2800" dirty="0" smtClean="0"/>
              <a:t>, чтобы сделать семью наивысшим приоритетом в нашей жизни. </a:t>
            </a:r>
          </a:p>
          <a:p>
            <a:r>
              <a:rPr lang="ru-RU" sz="2800" dirty="0" smtClean="0"/>
              <a:t>Афине, чтобы ценить знания и мудрость превыше всего в жизни. </a:t>
            </a:r>
          </a:p>
          <a:p>
            <a:r>
              <a:rPr lang="ru-RU" sz="2800" dirty="0" smtClean="0"/>
              <a:t>Фортуне, чтобы дорожить удачей. </a:t>
            </a:r>
          </a:p>
          <a:p>
            <a:r>
              <a:rPr lang="ru-RU" sz="2800" dirty="0" smtClean="0"/>
              <a:t>Гермесу, чтобы искать  успех в бизнесе.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ПРЕДМЕТЫ ПОКЛОНЕНИЯ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248373"/>
          </a:xfrm>
        </p:spPr>
        <p:txBody>
          <a:bodyPr/>
          <a:lstStyle/>
          <a:p>
            <a:r>
              <a:rPr lang="ru-RU" sz="2800" dirty="0" smtClean="0"/>
              <a:t>Мы все еще приносим жертвы. Например: </a:t>
            </a:r>
          </a:p>
          <a:p>
            <a:pPr lvl="1"/>
            <a:r>
              <a:rPr lang="ru-RU" sz="2400" dirty="0" smtClean="0"/>
              <a:t>Личную жизнь на алтаре науки.</a:t>
            </a:r>
          </a:p>
          <a:p>
            <a:pPr lvl="1"/>
            <a:r>
              <a:rPr lang="ru-RU" sz="2400" dirty="0" smtClean="0"/>
              <a:t>Семейный отдых на алтаре продвижения по службе или успеха в делах.</a:t>
            </a:r>
          </a:p>
          <a:p>
            <a:pPr lvl="1"/>
            <a:r>
              <a:rPr lang="ru-RU" sz="2400" dirty="0" smtClean="0"/>
              <a:t>Взаимоотношения с мужем, ради благополучия детей.</a:t>
            </a:r>
          </a:p>
          <a:p>
            <a:r>
              <a:rPr lang="ru-RU" sz="2800" dirty="0" smtClean="0"/>
              <a:t>Мы сохранили предмет поклонения (</a:t>
            </a:r>
            <a:r>
              <a:rPr lang="ru-RU" sz="2800" i="1" dirty="0" smtClean="0"/>
              <a:t>чему мы служим</a:t>
            </a:r>
            <a:r>
              <a:rPr lang="ru-RU" sz="2800" dirty="0" smtClean="0"/>
              <a:t>), избавившись от объекта поклонения (</a:t>
            </a:r>
            <a:r>
              <a:rPr lang="ru-RU" sz="2800" i="1" dirty="0" smtClean="0"/>
              <a:t>какому идолу мы поклоняемся</a:t>
            </a:r>
            <a:r>
              <a:rPr lang="ru-RU" sz="2800" dirty="0" smtClean="0"/>
              <a:t>).</a:t>
            </a:r>
          </a:p>
          <a:p>
            <a:r>
              <a:rPr lang="ru-RU" sz="2800" dirty="0" smtClean="0"/>
              <a:t>Чему мы поклоняемся сегодня?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ГОРОД МНОЖЕСТВА БОГОВ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248373"/>
          </a:xfrm>
        </p:spPr>
        <p:txBody>
          <a:bodyPr/>
          <a:lstStyle/>
          <a:p>
            <a:pPr marL="0" indent="0">
              <a:buNone/>
            </a:pPr>
            <a:r>
              <a:rPr lang="ru-RU" sz="2400" baseline="30000" dirty="0" smtClean="0"/>
              <a:t>17:22</a:t>
            </a:r>
            <a:r>
              <a:rPr lang="ru-RU" sz="2400" dirty="0" smtClean="0"/>
              <a:t>И Павел, встав посреди </a:t>
            </a:r>
            <a:r>
              <a:rPr lang="ru-RU" sz="2400" dirty="0" err="1" smtClean="0"/>
              <a:t>Aреопага</a:t>
            </a:r>
            <a:r>
              <a:rPr lang="ru-RU" sz="2400" dirty="0" smtClean="0"/>
              <a:t>, сказал: «</a:t>
            </a:r>
            <a:r>
              <a:rPr lang="ru-RU" sz="2400" dirty="0" err="1" smtClean="0"/>
              <a:t>Aфиняне</a:t>
            </a:r>
            <a:r>
              <a:rPr lang="ru-RU" sz="2400" dirty="0" smtClean="0"/>
              <a:t>! Я по всему вижу, что вы очень религиозны. </a:t>
            </a:r>
            <a:r>
              <a:rPr lang="ru-RU" sz="2400" baseline="30000" dirty="0" smtClean="0"/>
              <a:t>23</a:t>
            </a:r>
            <a:r>
              <a:rPr lang="ru-RU" sz="2400" dirty="0" smtClean="0"/>
              <a:t>Я ходил вокруг и внимательно осматривал ваши святыни. На одном из жертвенников было написано: «Неизвестному богу». Об этом неизвестном Боге, которого вы почитаете, даже не зная, кто Он такой, я и хочу вам рассказать. </a:t>
            </a:r>
            <a:r>
              <a:rPr lang="ru-RU" sz="2400" baseline="30000" dirty="0" smtClean="0"/>
              <a:t>24</a:t>
            </a:r>
            <a:r>
              <a:rPr lang="ru-RU" sz="2400" dirty="0" smtClean="0"/>
              <a:t>Бог, сотворивший мир и все, что в нем, является Господом неба и земли. Он не живет в храмах, построенных руками людей, </a:t>
            </a:r>
            <a:r>
              <a:rPr lang="ru-RU" sz="2400" baseline="30000" dirty="0" smtClean="0"/>
              <a:t>25</a:t>
            </a:r>
            <a:r>
              <a:rPr lang="ru-RU" sz="2400" dirty="0" smtClean="0"/>
              <a:t>и не нуждается в том, чтобы люди служили Ему своими руками, как будто Ему что-то нужно, ведь Он сам дает всем людям жизнь, дыхание и все.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ТОЛЬКО БОГ ДОСТОИН ПОКЛОНЕНИЯ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Поклоняясь, я воздаю Богу славу и честь за все, Кем Он является, всем, что есть у меня. Именно поэтому, прежде чем перейти к покаянию и поклонению, Павел описывает Бога.</a:t>
            </a:r>
          </a:p>
          <a:p>
            <a:r>
              <a:rPr lang="ru-RU" sz="2400" dirty="0" smtClean="0"/>
              <a:t>Бог настолько велик, что:</a:t>
            </a:r>
          </a:p>
          <a:p>
            <a:pPr lvl="1"/>
            <a:r>
              <a:rPr lang="ru-RU" sz="2400" dirty="0" smtClean="0"/>
              <a:t>Каждый из нас ощущает Бога (17:22, 23)</a:t>
            </a:r>
          </a:p>
          <a:p>
            <a:pPr lvl="1"/>
            <a:r>
              <a:rPr lang="ru-RU" sz="2400" dirty="0" smtClean="0"/>
              <a:t>Господь сотворил мир и все в нем (17:24а)</a:t>
            </a:r>
          </a:p>
          <a:p>
            <a:pPr lvl="1"/>
            <a:r>
              <a:rPr lang="ru-RU" sz="2400" dirty="0" smtClean="0"/>
              <a:t>Творца не вмещают храмы (17:24б)</a:t>
            </a:r>
          </a:p>
          <a:p>
            <a:pPr lvl="1"/>
            <a:r>
              <a:rPr lang="ru-RU" sz="2400" dirty="0" smtClean="0"/>
              <a:t>Вседержитель ни в чем не нуждается (17:25а)</a:t>
            </a:r>
          </a:p>
          <a:p>
            <a:pPr lvl="1"/>
            <a:r>
              <a:rPr lang="ru-RU" sz="2400" dirty="0" smtClean="0"/>
              <a:t>Наоборот, Он поддерживает жизнь во всем (17:25)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ru-RU" sz="2400" baseline="30000" dirty="0" smtClean="0"/>
              <a:t>17:26</a:t>
            </a:r>
            <a:r>
              <a:rPr lang="ru-RU" sz="2400" dirty="0" smtClean="0"/>
              <a:t>От одного человека Он произвел все человечество, чтобы люди заселили всю землю, на которой Он определил для всех время и место обитания, </a:t>
            </a:r>
            <a:r>
              <a:rPr lang="ru-RU" sz="2400" baseline="30000" dirty="0" smtClean="0"/>
              <a:t>27</a:t>
            </a:r>
            <a:r>
              <a:rPr lang="ru-RU" sz="2400" dirty="0" smtClean="0"/>
              <a:t>и чтобы они искали Бога, могли ощутить Его и найти Его, хотя Он и не далек от каждого из нас. </a:t>
            </a:r>
            <a:r>
              <a:rPr lang="ru-RU" sz="2400" baseline="30000" dirty="0" smtClean="0"/>
              <a:t>28</a:t>
            </a:r>
            <a:r>
              <a:rPr lang="ru-RU" sz="2400" dirty="0" smtClean="0"/>
              <a:t>В Нем мы живем, движемся и существуем, как об этом говорили и некоторые из ваших поэтов: «Ведь мы – Его род». </a:t>
            </a:r>
            <a:r>
              <a:rPr lang="ru-RU" sz="2400" baseline="30000" dirty="0" smtClean="0"/>
              <a:t>29</a:t>
            </a:r>
            <a:r>
              <a:rPr lang="ru-RU" sz="2400" dirty="0" smtClean="0"/>
              <a:t>И если мы от Него произошли, то мы не должны представлять Божество в виде золотого, серебряного или каменного истукана, или в виде какого-либо образа, сделанного по замыслу и умением человека. </a:t>
            </a:r>
            <a:r>
              <a:rPr lang="ru-RU" sz="2400" baseline="30000" dirty="0" smtClean="0"/>
              <a:t>30</a:t>
            </a:r>
            <a:r>
              <a:rPr lang="ru-RU" sz="2400" dirty="0" smtClean="0"/>
              <a:t>Итак, оставляя в стороне времена невежества, Бог повелевает сейчас всем людям повсюду покаяться. </a:t>
            </a:r>
          </a:p>
          <a:p>
            <a:pPr marL="0" indent="0" algn="r">
              <a:buNone/>
            </a:pPr>
            <a:r>
              <a:rPr lang="ru-RU" sz="2000" dirty="0" smtClean="0"/>
              <a:t>Деяния 17:22-30</a:t>
            </a:r>
          </a:p>
          <a:p>
            <a:pPr marL="0" indent="0" algn="r">
              <a:buNone/>
            </a:pPr>
            <a:r>
              <a:rPr lang="ru-RU" sz="2000" i="1" dirty="0" smtClean="0"/>
              <a:t>Современный перевод Международного Библейского общества</a:t>
            </a:r>
            <a:endParaRPr lang="en-US" sz="200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ПОКЛОНЕНИЕ </a:t>
            </a:r>
            <a:r>
              <a:rPr lang="ru-RU" sz="3600" dirty="0" smtClean="0"/>
              <a:t>БОГУ, </a:t>
            </a:r>
            <a:r>
              <a:rPr lang="ru-RU" sz="3600" dirty="0" smtClean="0"/>
              <a:t>А НЕ ИДОЛАМ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В заключительных стихах этого </a:t>
            </a:r>
            <a:r>
              <a:rPr lang="ru-RU" sz="2400" dirty="0" smtClean="0"/>
              <a:t>отрывка </a:t>
            </a:r>
            <a:r>
              <a:rPr lang="ru-RU" sz="2400" dirty="0" smtClean="0"/>
              <a:t>на основании </a:t>
            </a:r>
            <a:r>
              <a:rPr lang="ru-RU" sz="2400" dirty="0" smtClean="0"/>
              <a:t>понимания, </a:t>
            </a:r>
            <a:r>
              <a:rPr lang="ru-RU" sz="2400" dirty="0" smtClean="0"/>
              <a:t>Кто такой </a:t>
            </a:r>
            <a:r>
              <a:rPr lang="ru-RU" sz="2400" dirty="0" smtClean="0"/>
              <a:t>Бог, </a:t>
            </a:r>
            <a:r>
              <a:rPr lang="ru-RU" sz="2400" dirty="0" smtClean="0"/>
              <a:t>и того, что люди зависят от Него, Павел делает два вывода: </a:t>
            </a:r>
          </a:p>
          <a:p>
            <a:r>
              <a:rPr lang="ru-RU" sz="2400" dirty="0" smtClean="0"/>
              <a:t>Нам не стоит поклоняться идолам, они не в силах вместить Бога и </a:t>
            </a:r>
          </a:p>
          <a:p>
            <a:r>
              <a:rPr lang="ru-RU" sz="2400" dirty="0" smtClean="0"/>
              <a:t>Нам следует покаяться, чтобы прославлять Творца.</a:t>
            </a:r>
          </a:p>
          <a:p>
            <a:r>
              <a:rPr lang="ru-RU" sz="2400" dirty="0" smtClean="0"/>
              <a:t>Покаяние это нужно не только неверующим, но и тем, кто уже давно следует за Богом, потому что так легко упустить, что мы начали поклоняться идолам.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КАКУЮ НОВОСТЬ ВЫ ЛЕГЧЕ ПЕРЕНЕСЕТЕ?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Что никогда не выйдете замуж?</a:t>
            </a:r>
          </a:p>
          <a:p>
            <a:r>
              <a:rPr lang="ru-RU" dirty="0" smtClean="0"/>
              <a:t>Что у вас не будет детей?</a:t>
            </a:r>
          </a:p>
          <a:p>
            <a:r>
              <a:rPr lang="ru-RU" dirty="0" smtClean="0"/>
              <a:t>Что не сможете найти достойную работу?</a:t>
            </a:r>
          </a:p>
          <a:p>
            <a:r>
              <a:rPr lang="ru-RU" dirty="0" smtClean="0"/>
              <a:t>Что у вас пропали все сбережения?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Или что нет Бога.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499992" y="1484784"/>
            <a:ext cx="0" cy="43204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ПОКЛОНЕНИЕ НАЧИНАЕТСЯ С ПОКАЯНИЯ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aseline="30000" dirty="0" smtClean="0"/>
              <a:t>«17:30 </a:t>
            </a:r>
            <a:r>
              <a:rPr lang="ru-RU" sz="2800" i="1" dirty="0" smtClean="0"/>
              <a:t>Итак, оставляя в стороне времена невежества, Бог повелевает сейчас всем людям повсюду покаяться</a:t>
            </a:r>
            <a:r>
              <a:rPr lang="ru-RU" sz="2800" dirty="0" smtClean="0"/>
              <a:t>».</a:t>
            </a:r>
          </a:p>
          <a:p>
            <a:r>
              <a:rPr lang="ru-RU" sz="2800" dirty="0" smtClean="0"/>
              <a:t>Если вы еще не примирились с Господом, вы можете сделать это сейчас.</a:t>
            </a:r>
          </a:p>
          <a:p>
            <a:r>
              <a:rPr lang="ru-RU" sz="2800" baseline="30000" dirty="0" smtClean="0"/>
              <a:t>«17:27 </a:t>
            </a:r>
            <a:r>
              <a:rPr lang="ru-RU" sz="2800" i="1" dirty="0" smtClean="0"/>
              <a:t>и чтобы они искали Бога, могли ощутить Его и найти Его, хотя Он и не далек от каждого из нас</a:t>
            </a:r>
            <a:r>
              <a:rPr lang="ru-RU" sz="2800" dirty="0" smtClean="0"/>
              <a:t>».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0C932C-5426-4E7B-9804-90820C0A78F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5536" y="260648"/>
            <a:ext cx="4040188" cy="936104"/>
          </a:xfrm>
        </p:spPr>
        <p:txBody>
          <a:bodyPr/>
          <a:lstStyle/>
          <a:p>
            <a:r>
              <a:rPr lang="ru-RU" sz="3200" dirty="0" smtClean="0">
                <a:solidFill>
                  <a:srgbClr val="FFC000"/>
                </a:solidFill>
                <a:latin typeface="Century Gothic" pitchFamily="34" charset="0"/>
              </a:rPr>
              <a:t>ЧТО ЗНАЧИТ ПОКЛОНЯТЬСЯ?</a:t>
            </a:r>
            <a:endParaRPr lang="en-US" sz="3200" dirty="0" smtClean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196753"/>
            <a:ext cx="4040188" cy="4536504"/>
          </a:xfrm>
        </p:spPr>
        <p:txBody>
          <a:bodyPr/>
          <a:lstStyle/>
          <a:p>
            <a:r>
              <a:rPr lang="ru-RU" dirty="0" smtClean="0"/>
              <a:t>Поклоняться значит искать того, что приносит радость Творцу, </a:t>
            </a:r>
            <a:r>
              <a:rPr lang="ru-RU" dirty="0" smtClean="0"/>
              <a:t>стремиться </a:t>
            </a:r>
            <a:r>
              <a:rPr lang="ru-RU" dirty="0" smtClean="0"/>
              <a:t>угодить Ему.</a:t>
            </a:r>
            <a:endParaRPr lang="en-US" dirty="0" smtClean="0"/>
          </a:p>
          <a:p>
            <a:r>
              <a:rPr lang="ru-RU" dirty="0" smtClean="0"/>
              <a:t>Творец радуется, когда Его творение реализует свой потенциал.</a:t>
            </a:r>
          </a:p>
          <a:p>
            <a:r>
              <a:rPr lang="ru-RU" dirty="0" smtClean="0"/>
              <a:t>Господь любит благодарность.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716016" y="260648"/>
            <a:ext cx="4041775" cy="864096"/>
          </a:xfrm>
        </p:spPr>
        <p:txBody>
          <a:bodyPr/>
          <a:lstStyle/>
          <a:p>
            <a:r>
              <a:rPr lang="ru-RU" sz="3200" dirty="0" smtClean="0">
                <a:solidFill>
                  <a:srgbClr val="FFC000"/>
                </a:solidFill>
                <a:latin typeface="Century Gothic" pitchFamily="34" charset="0"/>
              </a:rPr>
              <a:t>ЧТО ДАЕТ ПОКЛОНЕНИЕ?</a:t>
            </a:r>
            <a:endParaRPr lang="en-US" sz="3200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1124745"/>
            <a:ext cx="4041775" cy="4608512"/>
          </a:xfrm>
        </p:spPr>
        <p:txBody>
          <a:bodyPr/>
          <a:lstStyle/>
          <a:p>
            <a:r>
              <a:rPr lang="ru-RU" dirty="0" smtClean="0"/>
              <a:t>Я радуюсь, когда приношу радость Творцу. </a:t>
            </a:r>
          </a:p>
          <a:p>
            <a:r>
              <a:rPr lang="ru-RU" dirty="0" smtClean="0"/>
              <a:t>Нет большего счастья, чем осознавать, что я выполняю свое призвание.</a:t>
            </a:r>
          </a:p>
          <a:p>
            <a:r>
              <a:rPr lang="ru-RU" dirty="0" smtClean="0"/>
              <a:t>«Спасибо» защищает от гордыни.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ПОКЛОНЕНИЕ ФОРМИРУЕТ ЖИЗНЕННЫЕ ЦЕЛИ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ru-RU" sz="2800" dirty="0" smtClean="0"/>
              <a:t>ЧЕЛОВЕК: Мы не принадлежим себе, мы были созданы, чтобы поклоняться Богу.</a:t>
            </a:r>
          </a:p>
          <a:p>
            <a:r>
              <a:rPr lang="ru-RU" sz="2800" dirty="0" smtClean="0"/>
              <a:t>ИДОЛЫ: Все поклоняются чему-либо, у любого есть предмет поклонения, который формирует его жизненные цели.</a:t>
            </a:r>
          </a:p>
          <a:p>
            <a:r>
              <a:rPr lang="ru-RU" sz="2800" dirty="0" smtClean="0"/>
              <a:t>БОГ: Только Творец достоин нашего </a:t>
            </a:r>
            <a:r>
              <a:rPr lang="ru-RU" sz="2800" dirty="0" smtClean="0"/>
              <a:t>прославления, </a:t>
            </a:r>
            <a:r>
              <a:rPr lang="ru-RU" sz="2800" dirty="0" smtClean="0"/>
              <a:t>и только поклонение Ему целиком заполняет наше сердце.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512168"/>
          </a:xfrm>
        </p:spPr>
        <p:txBody>
          <a:bodyPr/>
          <a:lstStyle/>
          <a:p>
            <a:r>
              <a:rPr lang="ru-RU" dirty="0" smtClean="0"/>
              <a:t>В СЛЕДУЮЩИЙ РАЗ: </a:t>
            </a:r>
            <a:r>
              <a:rPr lang="ru-RU" b="0" dirty="0" smtClean="0"/>
              <a:t>ЕВАНГЕЛИЕ ФОРМИРУЕТ ЖИЗНЕННЫЕ ОРИЕНТИРЫ.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528392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Все люди делятся на две категории: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Те, кто читают инструкцию перед тем, как что-то делать.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Те, кто читает инструкцию, когда запутались в том, что они делают.</a:t>
            </a:r>
          </a:p>
          <a:p>
            <a:pPr marL="0" indent="0">
              <a:buNone/>
            </a:pPr>
            <a:r>
              <a:rPr lang="ru-RU" sz="2400" dirty="0" smtClean="0"/>
              <a:t>Священное Писание – это не просто книга, но инструкция по эксплуатации жизни.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944216"/>
          </a:xfrm>
        </p:spPr>
        <p:txBody>
          <a:bodyPr/>
          <a:lstStyle/>
          <a:p>
            <a:r>
              <a:rPr lang="ru-RU" sz="3600" dirty="0" smtClean="0"/>
              <a:t>ПРИМЕНЕНИЕ: </a:t>
            </a:r>
            <a:r>
              <a:rPr lang="ru-RU" sz="3600" b="0" dirty="0" smtClean="0"/>
              <a:t>СДЕЛАЙТЕ ПОКЛОНЕНИЕ ТВОРЦУ ЧАСТЬЮ ВАШЕГО ЕЖЕДНЕВНОГО РАСПИСАНИЯ. </a:t>
            </a:r>
            <a:endParaRPr lang="en-US" sz="3600" b="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096344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Покайтесь и примиритесь с Богом.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Приучите </a:t>
            </a:r>
            <a:r>
              <a:rPr lang="ru-RU" sz="2800" dirty="0" smtClean="0"/>
              <a:t>себя </a:t>
            </a:r>
            <a:r>
              <a:rPr lang="ru-RU" sz="2800" dirty="0" smtClean="0"/>
              <a:t>начинать каждый день с молитвы, а каждую молитву с прославления </a:t>
            </a:r>
            <a:r>
              <a:rPr lang="ru-RU" sz="2800" dirty="0" smtClean="0"/>
              <a:t>Бога </a:t>
            </a:r>
            <a:r>
              <a:rPr lang="ru-RU" sz="2800" dirty="0" smtClean="0"/>
              <a:t>перед </a:t>
            </a:r>
            <a:r>
              <a:rPr lang="ru-RU" sz="2800" dirty="0" smtClean="0"/>
              <a:t>тем, </a:t>
            </a:r>
            <a:r>
              <a:rPr lang="ru-RU" sz="2800" dirty="0" smtClean="0"/>
              <a:t>как перейти к благодарности и уже только после этого к просьбам.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3FEA7E-3496-4959-ACC7-5EC9BF66618B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КАРТОЧКИ ОТЗЫВОВ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Если вы еще не сделали этого, пожалуйста заполните сейчас карточки отзывов, отметив ваше решение, оставив контактную информацию или поделившись молитвенными просьбами с общиной.</a:t>
            </a:r>
          </a:p>
          <a:p>
            <a:r>
              <a:rPr lang="ru-RU" dirty="0" smtClean="0"/>
              <a:t>Опустите карточки в суму во время сбора пожертвований.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СБОР ПОЖЕРТВОВАНИЙ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Если вы пришли в нашу церковь в первый раз, пожалуйста пропустите просто суму во время сбора пожертвований, передав ее следующему человеку.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ПОКЛОНЯЯСЬ ХРИСТУ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Отдавая Господу лишь часть наших финансов, мы прославляем Творца и разрываем оковы материализма.</a:t>
            </a:r>
          </a:p>
          <a:p>
            <a:r>
              <a:rPr lang="ru-RU" dirty="0" smtClean="0"/>
              <a:t>Вокруг нас еще много свободных мест, в наших жизнях еще много людей, которым очень важно услышать о любви и милости Христа. Именно поэтому мы и собираем пожертвования.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5932</TotalTime>
  <Words>1850</Words>
  <Application>Microsoft Office PowerPoint</Application>
  <PresentationFormat>On-screen Show (4:3)</PresentationFormat>
  <Paragraphs>148</Paragraphs>
  <Slides>33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Default Design</vt:lpstr>
      <vt:lpstr>Slide 1</vt:lpstr>
      <vt:lpstr>Slide 2</vt:lpstr>
      <vt:lpstr>ДЕРЕВО</vt:lpstr>
      <vt:lpstr>Slide 4</vt:lpstr>
      <vt:lpstr>КОРНИ – ЭТО РАЗНИЦА МЕЖДУ ПРАВЕДНОЙ И НЕПРАВЕДНОЙ ЖИЗНЬЮ</vt:lpstr>
      <vt:lpstr>НАШИ КОРНИ</vt:lpstr>
      <vt:lpstr>Slide 7</vt:lpstr>
      <vt:lpstr>ВИДИМАЯ И НЕВИДИМАЯ ЖИЗНЬ</vt:lpstr>
      <vt:lpstr>Slide 9</vt:lpstr>
      <vt:lpstr>КОРНЕВАЯ СИСТЕМА В ЖИЗНИ  И В ОБЩИНЕ</vt:lpstr>
      <vt:lpstr>ВНУТРЕННИЕ КОРНИ ОПРЕДЕЛЯЮТ ВНЕШНИЕ ФОРМЫ</vt:lpstr>
      <vt:lpstr>УКОРЕНЕННАЯ ЖИЗНЬ НАЧИНАЕТСЯ И ЗАКАНЧИВАЕТСЯ ПРОСЛАВЛЕНИЕМ ТВОРЦА</vt:lpstr>
      <vt:lpstr>ПОКЛОНЕНИЕ ФОРМИРУЕТ ЖИЗНЕННЫЕ ЦЕЛИ</vt:lpstr>
      <vt:lpstr>СОЗДАНЫ, ЧТОБЫ ПОКЛОНЯТЬСЯ</vt:lpstr>
      <vt:lpstr>МЫ БОЛЬШЕ,  ЧЕМ МОРСКИЕ СВИНКИ БОГА</vt:lpstr>
      <vt:lpstr>ЭВОЛЮЦИЯ ПОКЛОНЕНИЯ</vt:lpstr>
      <vt:lpstr>ОБЪЕКТЫ ПОКЛОНЕНИЯ</vt:lpstr>
      <vt:lpstr>ПРЕДМЕТЫ ПОКЛОНЕНИЯ</vt:lpstr>
      <vt:lpstr>Slide 19</vt:lpstr>
      <vt:lpstr>ГОРОД МНОЖЕСТВА БОГОВ</vt:lpstr>
      <vt:lpstr>ТОЛЬКО БОГ ДОСТОИН ПОКЛОНЕНИЯ</vt:lpstr>
      <vt:lpstr>Slide 22</vt:lpstr>
      <vt:lpstr>ПОКЛОНЕНИЕ БОГУ, А НЕ ИДОЛАМ</vt:lpstr>
      <vt:lpstr>КАКУЮ НОВОСТЬ ВЫ ЛЕГЧЕ ПЕРЕНЕСЕТЕ?</vt:lpstr>
      <vt:lpstr>ПОКЛОНЕНИЕ НАЧИНАЕТСЯ С ПОКАЯНИЯ</vt:lpstr>
      <vt:lpstr>Slide 26</vt:lpstr>
      <vt:lpstr>ПОКЛОНЕНИЕ ФОРМИРУЕТ ЖИЗНЕННЫЕ ЦЕЛИ</vt:lpstr>
      <vt:lpstr>В СЛЕДУЮЩИЙ РАЗ: ЕВАНГЕЛИЕ ФОРМИРУЕТ ЖИЗНЕННЫЕ ОРИЕНТИРЫ.</vt:lpstr>
      <vt:lpstr>ПРИМЕНЕНИЕ: СДЕЛАЙТЕ ПОКЛОНЕНИЕ ТВОРЦУ ЧАСТЬЮ ВАШЕГО ЕЖЕДНЕВНОГО РАСПИСАНИЯ. </vt:lpstr>
      <vt:lpstr>Slide 30</vt:lpstr>
      <vt:lpstr>КАРТОЧКИ ОТЗЫВОВ</vt:lpstr>
      <vt:lpstr>СБОР ПОЖЕРТВОВАНИЙ</vt:lpstr>
      <vt:lpstr>ПОКЛОНЯЯСЬ ХРИСТУ</vt:lpstr>
    </vt:vector>
  </TitlesOfParts>
  <Company>New Life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Constantin Lysakov</dc:creator>
  <cp:lastModifiedBy>Александра Кичигина</cp:lastModifiedBy>
  <cp:revision>28</cp:revision>
  <dcterms:created xsi:type="dcterms:W3CDTF">2013-08-31T20:29:21Z</dcterms:created>
  <dcterms:modified xsi:type="dcterms:W3CDTF">2013-08-31T20:43:33Z</dcterms:modified>
</cp:coreProperties>
</file>